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67"/>
  </p:notesMasterIdLst>
  <p:sldIdLst>
    <p:sldId id="256" r:id="rId2"/>
    <p:sldId id="257" r:id="rId3"/>
    <p:sldId id="292" r:id="rId4"/>
    <p:sldId id="29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316" r:id="rId19"/>
    <p:sldId id="271" r:id="rId20"/>
    <p:sldId id="283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4" r:id="rId32"/>
    <p:sldId id="285" r:id="rId33"/>
    <p:sldId id="286" r:id="rId34"/>
    <p:sldId id="287" r:id="rId35"/>
    <p:sldId id="288" r:id="rId36"/>
    <p:sldId id="289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327" r:id="rId47"/>
    <p:sldId id="328" r:id="rId48"/>
    <p:sldId id="329" r:id="rId49"/>
    <p:sldId id="330" r:id="rId50"/>
    <p:sldId id="331" r:id="rId51"/>
    <p:sldId id="290" r:id="rId52"/>
    <p:sldId id="294" r:id="rId53"/>
    <p:sldId id="302" r:id="rId54"/>
    <p:sldId id="303" r:id="rId55"/>
    <p:sldId id="304" r:id="rId56"/>
    <p:sldId id="305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5EE86-AD94-4B94-8D3E-C4DE3640CA26}" type="datetimeFigureOut">
              <a:rPr lang="ko-KR" altLang="en-US" smtClean="0"/>
              <a:pPr/>
              <a:t>2008-12-18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DA29E-9A89-4B1D-BC2E-D86908E2D0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81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5478F9-591B-40C4-83E4-5C3A721AB11B}" type="slidenum">
              <a:rPr lang="ko-KR" altLang="en-US" smtClean="0"/>
              <a:pPr/>
              <a:t>33</a:t>
            </a:fld>
            <a:endParaRPr lang="ko-K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C8605C-EE83-4A68-A12F-C2941C2E389E}" type="datetimeFigureOut">
              <a:rPr lang="ko-KR" altLang="en-US" smtClean="0"/>
              <a:pPr/>
              <a:t>2008-12-18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36F6A8E-6846-4077-AE48-B12B3E8CEF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8605C-EE83-4A68-A12F-C2941C2E389E}" type="datetimeFigureOut">
              <a:rPr lang="ko-KR" altLang="en-US" smtClean="0"/>
              <a:pPr/>
              <a:t>2008-12-18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6F6A8E-6846-4077-AE48-B12B3E8CEF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8605C-EE83-4A68-A12F-C2941C2E389E}" type="datetimeFigureOut">
              <a:rPr lang="ko-KR" altLang="en-US" smtClean="0"/>
              <a:pPr/>
              <a:t>2008-12-18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6F6A8E-6846-4077-AE48-B12B3E8CEF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8605C-EE83-4A68-A12F-C2941C2E389E}" type="datetimeFigureOut">
              <a:rPr lang="ko-KR" altLang="en-US" smtClean="0"/>
              <a:pPr/>
              <a:t>2008-12-18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6F6A8E-6846-4077-AE48-B12B3E8CEF8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8605C-EE83-4A68-A12F-C2941C2E389E}" type="datetimeFigureOut">
              <a:rPr lang="ko-KR" altLang="en-US" smtClean="0"/>
              <a:pPr/>
              <a:t>2008-12-18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6F6A8E-6846-4077-AE48-B12B3E8CEF8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8605C-EE83-4A68-A12F-C2941C2E389E}" type="datetimeFigureOut">
              <a:rPr lang="ko-KR" altLang="en-US" smtClean="0"/>
              <a:pPr/>
              <a:t>2008-12-18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6F6A8E-6846-4077-AE48-B12B3E8CEF8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8605C-EE83-4A68-A12F-C2941C2E389E}" type="datetimeFigureOut">
              <a:rPr lang="ko-KR" altLang="en-US" smtClean="0"/>
              <a:pPr/>
              <a:t>2008-12-18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6F6A8E-6846-4077-AE48-B12B3E8CEF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8605C-EE83-4A68-A12F-C2941C2E389E}" type="datetimeFigureOut">
              <a:rPr lang="ko-KR" altLang="en-US" smtClean="0"/>
              <a:pPr/>
              <a:t>2008-12-18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6F6A8E-6846-4077-AE48-B12B3E8CEF8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8605C-EE83-4A68-A12F-C2941C2E389E}" type="datetimeFigureOut">
              <a:rPr lang="ko-KR" altLang="en-US" smtClean="0"/>
              <a:pPr/>
              <a:t>2008-12-18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6F6A8E-6846-4077-AE48-B12B3E8CEF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FC8605C-EE83-4A68-A12F-C2941C2E389E}" type="datetimeFigureOut">
              <a:rPr lang="ko-KR" altLang="en-US" smtClean="0"/>
              <a:pPr/>
              <a:t>2008-12-18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6F6A8E-6846-4077-AE48-B12B3E8CEF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C8605C-EE83-4A68-A12F-C2941C2E389E}" type="datetimeFigureOut">
              <a:rPr lang="ko-KR" altLang="en-US" smtClean="0"/>
              <a:pPr/>
              <a:t>2008-12-18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6F6A8E-6846-4077-AE48-B12B3E8CEF8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FC8605C-EE83-4A68-A12F-C2941C2E389E}" type="datetimeFigureOut">
              <a:rPr lang="ko-KR" altLang="en-US" smtClean="0"/>
              <a:pPr/>
              <a:t>2008-12-18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36F6A8E-6846-4077-AE48-B12B3E8CEF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2976" y="1142984"/>
            <a:ext cx="7772400" cy="1829761"/>
          </a:xfrm>
        </p:spPr>
        <p:txBody>
          <a:bodyPr/>
          <a:lstStyle/>
          <a:p>
            <a:r>
              <a:rPr lang="ko-KR" altLang="en-US" dirty="0" smtClean="0"/>
              <a:t>도서 판매 시스템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191000" y="3571876"/>
            <a:ext cx="4953000" cy="1752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580"/>
              </a:spcBef>
              <a:defRPr/>
            </a:pPr>
            <a:r>
              <a:rPr lang="ko-KR" altLang="en-US" dirty="0" smtClean="0"/>
              <a:t>팀장 </a:t>
            </a:r>
            <a:r>
              <a:rPr lang="en-US" altLang="ko-KR" dirty="0" smtClean="0"/>
              <a:t>- 20020933 </a:t>
            </a:r>
            <a:r>
              <a:rPr lang="ko-KR" altLang="en-US" dirty="0" smtClean="0"/>
              <a:t>이상제</a:t>
            </a:r>
            <a:endParaRPr lang="en-US" altLang="ko-KR" dirty="0" smtClean="0"/>
          </a:p>
          <a:p>
            <a:pPr>
              <a:spcBef>
                <a:spcPts val="580"/>
              </a:spcBef>
              <a:defRPr/>
            </a:pPr>
            <a:r>
              <a:rPr lang="en-US" altLang="ko-KR" dirty="0" smtClean="0"/>
              <a:t>20020426 </a:t>
            </a:r>
            <a:r>
              <a:rPr lang="ko-KR" altLang="en-US" dirty="0" smtClean="0"/>
              <a:t>김호재</a:t>
            </a:r>
            <a:endParaRPr lang="en-US" altLang="ko-KR" dirty="0" smtClean="0"/>
          </a:p>
          <a:p>
            <a:pPr>
              <a:spcBef>
                <a:spcPts val="580"/>
              </a:spcBef>
              <a:defRPr/>
            </a:pPr>
            <a:r>
              <a:rPr lang="en-US" altLang="ko-KR" dirty="0" smtClean="0"/>
              <a:t>20021341</a:t>
            </a:r>
            <a:r>
              <a:rPr lang="ko-KR" altLang="en-US" dirty="0" smtClean="0"/>
              <a:t> 최문선</a:t>
            </a:r>
            <a:endParaRPr lang="en-US" altLang="ko-KR" dirty="0" smtClean="0"/>
          </a:p>
          <a:p>
            <a:pPr>
              <a:spcBef>
                <a:spcPts val="580"/>
              </a:spcBef>
              <a:defRPr/>
            </a:pPr>
            <a:r>
              <a:rPr lang="en-US" altLang="ko-KR" dirty="0" smtClean="0"/>
              <a:t>20030797 </a:t>
            </a:r>
            <a:r>
              <a:rPr lang="ko-KR" altLang="en-US" dirty="0" smtClean="0"/>
              <a:t>안영훈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Use Case Descriptions - </a:t>
            </a:r>
            <a:r>
              <a:rPr lang="ko-KR" altLang="en-US" smtClean="0"/>
              <a:t>계속</a:t>
            </a: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571472" y="1650026"/>
          <a:ext cx="8072494" cy="395677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71768"/>
                <a:gridCol w="5500726"/>
              </a:tblGrid>
              <a:tr h="6371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Use case name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/>
                        <a:t>장바구니 담기</a:t>
                      </a:r>
                      <a:endParaRPr lang="ko-KR" altLang="en-US" sz="1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  <a:tr h="6371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Participating actor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/>
                        <a:t>사용자</a:t>
                      </a:r>
                      <a:endParaRPr lang="ko-KR" altLang="en-US" sz="1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  <a:tr h="6371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Entry condition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dirty="0" smtClean="0"/>
                        <a:t>1. </a:t>
                      </a:r>
                      <a:r>
                        <a:rPr lang="ko-KR" altLang="en-US" sz="1800" dirty="0" smtClean="0"/>
                        <a:t>상세보기</a:t>
                      </a:r>
                      <a:r>
                        <a:rPr lang="en-US" altLang="ko-KR" sz="1800" dirty="0" smtClean="0"/>
                        <a:t>UI</a:t>
                      </a:r>
                      <a:r>
                        <a:rPr lang="ko-KR" altLang="en-US" sz="1800" dirty="0" smtClean="0"/>
                        <a:t>가 활성화되어있어야 한다</a:t>
                      </a:r>
                      <a:r>
                        <a:rPr lang="en-US" altLang="ko-KR" sz="1800" dirty="0" smtClean="0"/>
                        <a:t>.</a:t>
                      </a:r>
                      <a:endParaRPr lang="en-US" altLang="ko-KR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  <a:tr h="11005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Flow of events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/>
                        <a:t>2. </a:t>
                      </a:r>
                      <a:r>
                        <a:rPr lang="ko-KR" altLang="en-US" sz="1800" dirty="0" smtClean="0"/>
                        <a:t>구매할 수량을 입력한다</a:t>
                      </a:r>
                      <a:r>
                        <a:rPr lang="en-US" altLang="ko-KR" sz="1800" dirty="0" smtClean="0"/>
                        <a:t>.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/>
                        <a:t>3. </a:t>
                      </a:r>
                      <a:r>
                        <a:rPr lang="ko-KR" altLang="en-US" sz="1800" dirty="0" smtClean="0"/>
                        <a:t>장바구니 담기 버튼을 </a:t>
                      </a:r>
                      <a:r>
                        <a:rPr lang="ko-KR" altLang="en-US" sz="1800" dirty="0"/>
                        <a:t>클릭한다</a:t>
                      </a:r>
                      <a:r>
                        <a:rPr lang="en-US" altLang="ko-KR" sz="1800" dirty="0" smtClean="0"/>
                        <a:t>.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/>
                        <a:t>4. </a:t>
                      </a:r>
                      <a:r>
                        <a:rPr lang="ko-KR" altLang="en-US" sz="1800" dirty="0" smtClean="0"/>
                        <a:t>결과를 확인한다</a:t>
                      </a:r>
                      <a:r>
                        <a:rPr lang="en-US" altLang="ko-KR" sz="1800" dirty="0" smtClean="0"/>
                        <a:t>.</a:t>
                      </a:r>
                    </a:p>
                  </a:txBody>
                  <a:tcPr anchor="ctr"/>
                </a:tc>
              </a:tr>
              <a:tr h="6371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Exit condition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dirty="0" smtClean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34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Use Case Descriptions - </a:t>
            </a:r>
            <a:r>
              <a:rPr lang="ko-KR" altLang="en-US" smtClean="0"/>
              <a:t>계속</a:t>
            </a: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36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571472" y="1662873"/>
          <a:ext cx="8072494" cy="421807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00330"/>
                <a:gridCol w="5572164"/>
              </a:tblGrid>
              <a:tr h="70247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Use case name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/>
                        <a:t>장바구니 빼기</a:t>
                      </a:r>
                      <a:endParaRPr lang="ko-KR" altLang="en-US" sz="1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  <a:tr h="70247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Participating actor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/>
                        <a:t>사용자</a:t>
                      </a:r>
                      <a:endParaRPr lang="ko-KR" altLang="en-US" sz="1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  <a:tr h="70247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Entry condition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/>
                        <a:t>1. </a:t>
                      </a:r>
                      <a:r>
                        <a:rPr lang="ko-KR" altLang="en-US" sz="1800" dirty="0" smtClean="0"/>
                        <a:t>장바구니</a:t>
                      </a:r>
                      <a:r>
                        <a:rPr lang="en-US" altLang="ko-KR" sz="1800" dirty="0" smtClean="0"/>
                        <a:t>UI</a:t>
                      </a:r>
                      <a:r>
                        <a:rPr lang="ko-KR" altLang="en-US" sz="1800" dirty="0" smtClean="0"/>
                        <a:t>가 활성화되어있어야 한다</a:t>
                      </a:r>
                      <a:r>
                        <a:rPr lang="en-US" altLang="ko-KR" sz="1800" dirty="0" smtClean="0"/>
                        <a:t>.</a:t>
                      </a:r>
                      <a:endParaRPr lang="en-US" altLang="ko-KR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  <a:tr h="70247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Flow of events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/>
                        <a:t>2.</a:t>
                      </a:r>
                      <a:r>
                        <a:rPr lang="en-US" altLang="ko-KR" sz="1800" baseline="0" dirty="0" smtClean="0"/>
                        <a:t> </a:t>
                      </a:r>
                      <a:r>
                        <a:rPr lang="ko-KR" altLang="en-US" sz="1800" baseline="0" dirty="0" smtClean="0"/>
                        <a:t>삭제할 품목을 선택한다</a:t>
                      </a:r>
                      <a:r>
                        <a:rPr lang="en-US" altLang="ko-KR" sz="1800" baseline="0" dirty="0" smtClean="0"/>
                        <a:t>.</a:t>
                      </a:r>
                      <a:endParaRPr lang="en-US" altLang="ko-KR" sz="1800" dirty="0" smtClean="0"/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/>
                        <a:t>3. </a:t>
                      </a:r>
                      <a:r>
                        <a:rPr lang="ko-KR" altLang="en-US" sz="1800" dirty="0" smtClean="0"/>
                        <a:t>빼기 버튼을 클릭한다</a:t>
                      </a:r>
                      <a:r>
                        <a:rPr lang="en-US" altLang="ko-KR" sz="1800" dirty="0" smtClean="0"/>
                        <a:t>.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/>
                        <a:t>4. </a:t>
                      </a:r>
                      <a:r>
                        <a:rPr lang="ko-KR" altLang="en-US" sz="1800" dirty="0" smtClean="0"/>
                        <a:t>결과를</a:t>
                      </a:r>
                      <a:r>
                        <a:rPr lang="ko-KR" altLang="en-US" sz="1800" baseline="0" dirty="0" smtClean="0"/>
                        <a:t> 확인한다</a:t>
                      </a:r>
                      <a:r>
                        <a:rPr lang="en-US" altLang="ko-KR" sz="1800" baseline="0" dirty="0" smtClean="0"/>
                        <a:t>.</a:t>
                      </a:r>
                      <a:endParaRPr lang="en-US" altLang="ko-KR" sz="1800" dirty="0" smtClean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  <a:tr h="70247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Exit condition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36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Use Case Descriptions - </a:t>
            </a:r>
            <a:r>
              <a:rPr lang="ko-KR" altLang="en-US" smtClean="0"/>
              <a:t>계속</a:t>
            </a: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3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39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39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571472" y="1643050"/>
          <a:ext cx="8072494" cy="37791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00330"/>
                <a:gridCol w="5572164"/>
              </a:tblGrid>
              <a:tr h="70247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Use case name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/>
                        <a:t>주문 등록</a:t>
                      </a:r>
                      <a:endParaRPr lang="ko-KR" altLang="en-US" sz="1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  <a:tr h="70247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Participating actor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/>
                        <a:t>사용자</a:t>
                      </a:r>
                      <a:endParaRPr lang="ko-KR" altLang="en-US" sz="1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  <a:tr h="70247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Entry condition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/>
                        <a:t>1. </a:t>
                      </a:r>
                      <a:r>
                        <a:rPr lang="ko-KR" altLang="en-US" sz="1800" dirty="0" smtClean="0"/>
                        <a:t>장바구니</a:t>
                      </a:r>
                      <a:r>
                        <a:rPr lang="en-US" altLang="ko-KR" sz="1800" dirty="0" smtClean="0"/>
                        <a:t>UI</a:t>
                      </a:r>
                      <a:r>
                        <a:rPr lang="ko-KR" altLang="en-US" sz="1800" dirty="0" smtClean="0"/>
                        <a:t>가 활성화되어있어야 한다</a:t>
                      </a:r>
                      <a:r>
                        <a:rPr lang="en-US" altLang="ko-KR" sz="1800" dirty="0" smtClean="0"/>
                        <a:t>.</a:t>
                      </a:r>
                      <a:endParaRPr lang="en-US" altLang="ko-KR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  <a:tr h="70247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Flow of events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/>
                        <a:t>2. </a:t>
                      </a:r>
                      <a:r>
                        <a:rPr lang="ko-KR" altLang="en-US" sz="1800" dirty="0" smtClean="0"/>
                        <a:t>주문하기 </a:t>
                      </a:r>
                      <a:r>
                        <a:rPr lang="ko-KR" altLang="en-US" sz="1800" dirty="0"/>
                        <a:t>버튼을 클릭한다</a:t>
                      </a:r>
                      <a:r>
                        <a:rPr lang="en-US" altLang="ko-KR" sz="1800" dirty="0" smtClean="0"/>
                        <a:t>.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/>
                        <a:t>3. </a:t>
                      </a:r>
                      <a:r>
                        <a:rPr lang="ko-KR" altLang="en-US" sz="1800" dirty="0" smtClean="0"/>
                        <a:t>결과를 확인한다</a:t>
                      </a:r>
                      <a:r>
                        <a:rPr lang="en-US" altLang="ko-KR" sz="1800" dirty="0" smtClean="0"/>
                        <a:t>.</a:t>
                      </a:r>
                      <a:endParaRPr lang="en-US" altLang="ko-KR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  <a:tr h="70247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Exit condition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3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Use Case Descriptions - </a:t>
            </a:r>
            <a:r>
              <a:rPr lang="ko-KR" altLang="en-US" smtClean="0"/>
              <a:t>계속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4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41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41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41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571472" y="1643050"/>
          <a:ext cx="8072494" cy="440089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00330"/>
                <a:gridCol w="5572164"/>
              </a:tblGrid>
              <a:tr h="6899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Use case name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/>
                        <a:t>주문 </a:t>
                      </a:r>
                      <a:r>
                        <a:rPr lang="ko-KR" altLang="en-US" sz="1800" smtClean="0"/>
                        <a:t>조회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  <a:tr h="6435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Participating actor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/>
                        <a:t>사용자</a:t>
                      </a:r>
                      <a:r>
                        <a:rPr lang="en-US" altLang="ko-KR" sz="1800" dirty="0" smtClean="0"/>
                        <a:t>, </a:t>
                      </a:r>
                      <a:r>
                        <a:rPr lang="ko-KR" altLang="en-US" sz="1800" dirty="0" smtClean="0"/>
                        <a:t>관리자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  <a:tr h="6435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Entry condition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/>
                        <a:t>1-1</a:t>
                      </a:r>
                      <a:r>
                        <a:rPr lang="en-US" altLang="ko-KR" sz="1800" baseline="0" dirty="0" smtClean="0"/>
                        <a:t> </a:t>
                      </a:r>
                      <a:r>
                        <a:rPr lang="en-US" altLang="ko-KR" sz="1800" baseline="0" dirty="0" err="1" smtClean="0"/>
                        <a:t>MainUI</a:t>
                      </a:r>
                      <a:r>
                        <a:rPr lang="ko-KR" altLang="en-US" sz="1800" baseline="0" dirty="0" smtClean="0"/>
                        <a:t>가 활성화되어있어야 한다</a:t>
                      </a:r>
                      <a:r>
                        <a:rPr lang="en-US" altLang="ko-KR" sz="1800" baseline="0" dirty="0" smtClean="0"/>
                        <a:t>.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1-2 </a:t>
                      </a:r>
                      <a:r>
                        <a:rPr lang="ko-KR" altLang="en-US" sz="18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관리자</a:t>
                      </a:r>
                      <a:r>
                        <a:rPr lang="en-US" altLang="ko-KR" sz="18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UI</a:t>
                      </a:r>
                      <a:r>
                        <a:rPr lang="ko-KR" altLang="en-US" sz="18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가 활성화되어있어야 한다</a:t>
                      </a:r>
                      <a:r>
                        <a:rPr lang="en-US" altLang="ko-KR" sz="18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  <a:endParaRPr lang="en-US" altLang="ko-KR" sz="18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6899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Flow of events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/>
                        <a:t>2-1 </a:t>
                      </a:r>
                      <a:r>
                        <a:rPr lang="ko-KR" altLang="en-US" sz="1800" dirty="0" smtClean="0"/>
                        <a:t>주문번호를 입력하고 주문조회 버튼을 클릭한다</a:t>
                      </a:r>
                      <a:r>
                        <a:rPr lang="en-US" altLang="ko-KR" sz="1800" dirty="0" smtClean="0"/>
                        <a:t>.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/>
                        <a:t>2-2 </a:t>
                      </a:r>
                      <a:r>
                        <a:rPr lang="ko-KR" altLang="en-US" sz="1800" dirty="0" smtClean="0"/>
                        <a:t>주문조회</a:t>
                      </a:r>
                      <a:r>
                        <a:rPr lang="ko-KR" altLang="en-US" sz="1800" baseline="0" dirty="0" smtClean="0"/>
                        <a:t> 버튼을 클릭한다</a:t>
                      </a:r>
                      <a:r>
                        <a:rPr lang="en-US" altLang="ko-KR" sz="1800" baseline="0" dirty="0" smtClean="0"/>
                        <a:t>.</a:t>
                      </a:r>
                      <a:endParaRPr lang="en-US" altLang="ko-KR" sz="1800" dirty="0" smtClean="0"/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/>
                        <a:t>3. </a:t>
                      </a:r>
                      <a:r>
                        <a:rPr lang="ko-KR" altLang="en-US" sz="1800" dirty="0" smtClean="0"/>
                        <a:t>주문 내역을 확인한다</a:t>
                      </a:r>
                      <a:r>
                        <a:rPr lang="en-US" altLang="ko-KR" sz="1800" dirty="0" smtClean="0"/>
                        <a:t>.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  <a:tr h="6899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Exit condition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41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Use Case Descriptions - </a:t>
            </a:r>
            <a:r>
              <a:rPr lang="ko-KR" altLang="en-US" smtClean="0"/>
              <a:t>계속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4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43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43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44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4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642910" y="1643050"/>
          <a:ext cx="8001056" cy="402756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00330"/>
                <a:gridCol w="5500726"/>
              </a:tblGrid>
              <a:tr h="6548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Use case name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/>
                        <a:t>주문 취소</a:t>
                      </a:r>
                      <a:endParaRPr lang="ko-KR" altLang="en-US" sz="1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  <a:tr h="6548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Participating actor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/>
                        <a:t>사용자</a:t>
                      </a:r>
                      <a:endParaRPr lang="ko-KR" altLang="en-US" sz="1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  <a:tr h="6548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Entry condition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/>
                        <a:t>1. </a:t>
                      </a:r>
                      <a:r>
                        <a:rPr lang="en-US" altLang="ko-KR" sz="1800" dirty="0" smtClean="0"/>
                        <a:t>User</a:t>
                      </a:r>
                      <a:r>
                        <a:rPr lang="ko-KR" altLang="en-US" sz="1800" dirty="0" smtClean="0"/>
                        <a:t>용 주문조회</a:t>
                      </a:r>
                      <a:r>
                        <a:rPr lang="en-US" altLang="ko-KR" sz="1800" dirty="0" smtClean="0"/>
                        <a:t>UI</a:t>
                      </a:r>
                      <a:r>
                        <a:rPr lang="ko-KR" altLang="en-US" sz="1800" dirty="0" smtClean="0"/>
                        <a:t>가 활성화되어있어야 한다</a:t>
                      </a:r>
                      <a:r>
                        <a:rPr lang="en-US" altLang="ko-KR" sz="1800" dirty="0" smtClean="0"/>
                        <a:t>.</a:t>
                      </a:r>
                      <a:endParaRPr lang="en-US" altLang="ko-KR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  <a:tr h="6548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Flow of events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/>
                        <a:t>2. </a:t>
                      </a:r>
                      <a:r>
                        <a:rPr lang="ko-KR" altLang="en-US" sz="1800" dirty="0" smtClean="0"/>
                        <a:t>취소할 품목을 선택한다</a:t>
                      </a:r>
                      <a:r>
                        <a:rPr lang="en-US" altLang="ko-KR" sz="1800" dirty="0" smtClean="0"/>
                        <a:t>.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/>
                        <a:t>3. </a:t>
                      </a:r>
                      <a:r>
                        <a:rPr lang="ko-KR" altLang="en-US" sz="1800" dirty="0" smtClean="0"/>
                        <a:t>취소 </a:t>
                      </a:r>
                      <a:r>
                        <a:rPr lang="ko-KR" altLang="en-US" sz="1800" dirty="0"/>
                        <a:t>버튼을 클릭한다</a:t>
                      </a:r>
                      <a:r>
                        <a:rPr lang="en-US" altLang="ko-KR" sz="1800" dirty="0" smtClean="0"/>
                        <a:t>.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/>
                        <a:t>4.</a:t>
                      </a:r>
                      <a:r>
                        <a:rPr lang="ko-KR" altLang="en-US" sz="1800" dirty="0" smtClean="0"/>
                        <a:t> 결과를 확인한다</a:t>
                      </a:r>
                      <a:r>
                        <a:rPr lang="en-US" altLang="ko-KR" sz="1800" dirty="0" smtClean="0"/>
                        <a:t>.</a:t>
                      </a:r>
                      <a:endParaRPr lang="en-US" altLang="ko-KR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  <a:tr h="6548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Exit condition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44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Use Case Descriptions - </a:t>
            </a:r>
            <a:r>
              <a:rPr lang="ko-KR" altLang="en-US" smtClean="0"/>
              <a:t>계속</a:t>
            </a: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4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46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46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46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4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46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642910" y="1643050"/>
          <a:ext cx="8001056" cy="354103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00330"/>
                <a:gridCol w="5500726"/>
              </a:tblGrid>
              <a:tr h="6429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Use case name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/>
                        <a:t>결제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  <a:tr h="6429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Participating actor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/>
                        <a:t>사용자</a:t>
                      </a:r>
                      <a:endParaRPr lang="ko-KR" altLang="en-US" sz="1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  <a:tr h="6429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Entry condition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/>
                        <a:t>1. </a:t>
                      </a:r>
                      <a:r>
                        <a:rPr lang="en-US" altLang="ko-KR" sz="1800" dirty="0" smtClean="0"/>
                        <a:t>User</a:t>
                      </a:r>
                      <a:r>
                        <a:rPr lang="ko-KR" altLang="en-US" sz="1800" dirty="0" smtClean="0"/>
                        <a:t>용 주문조회</a:t>
                      </a:r>
                      <a:r>
                        <a:rPr lang="en-US" altLang="ko-KR" sz="1800" dirty="0" smtClean="0"/>
                        <a:t>UI</a:t>
                      </a:r>
                      <a:r>
                        <a:rPr lang="ko-KR" altLang="en-US" sz="1800" dirty="0" smtClean="0"/>
                        <a:t>가 활성화되어있어야 한다</a:t>
                      </a:r>
                      <a:r>
                        <a:rPr lang="en-US" altLang="ko-KR" sz="1800" dirty="0" smtClean="0"/>
                        <a:t>.</a:t>
                      </a:r>
                      <a:endParaRPr lang="en-US" altLang="ko-KR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  <a:tr h="6429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/>
                        <a:t>Flow of events</a:t>
                      </a:r>
                      <a:endParaRPr lang="en-US" sz="18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/>
                        <a:t>2. </a:t>
                      </a:r>
                      <a:r>
                        <a:rPr lang="ko-KR" altLang="en-US" sz="1800" dirty="0" smtClean="0"/>
                        <a:t>결제</a:t>
                      </a:r>
                      <a:r>
                        <a:rPr lang="ko-KR" altLang="en-US" sz="1800" baseline="0" dirty="0" smtClean="0"/>
                        <a:t> 버튼을 클릭한다</a:t>
                      </a:r>
                      <a:r>
                        <a:rPr lang="en-US" altLang="ko-KR" sz="1800" baseline="0" dirty="0" smtClean="0"/>
                        <a:t>.</a:t>
                      </a:r>
                      <a:endParaRPr lang="en-US" altLang="ko-KR" sz="1800" dirty="0" smtClean="0"/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/>
                        <a:t>3. </a:t>
                      </a:r>
                      <a:r>
                        <a:rPr lang="ko-KR" altLang="en-US" sz="1800" dirty="0" smtClean="0"/>
                        <a:t>결과를 확인한다</a:t>
                      </a:r>
                      <a:r>
                        <a:rPr lang="en-US" altLang="ko-KR" sz="1800" dirty="0" smtClean="0"/>
                        <a:t>.</a:t>
                      </a:r>
                      <a:endParaRPr lang="en-US" altLang="ko-KR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  <a:tr h="6429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Exit condition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946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Use Case Descriptions - </a:t>
            </a:r>
            <a:r>
              <a:rPr lang="ko-KR" altLang="en-US" smtClean="0"/>
              <a:t>계속</a:t>
            </a: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4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48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48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48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4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49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49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42910" y="1643050"/>
          <a:ext cx="8001056" cy="346667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00330"/>
                <a:gridCol w="5500726"/>
              </a:tblGrid>
              <a:tr h="6052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Use case name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/>
                        <a:t>관리자 로그인</a:t>
                      </a:r>
                      <a:endParaRPr lang="ko-KR" altLang="en-US" sz="1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  <a:tr h="6052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/>
                        <a:t>Participating actor</a:t>
                      </a:r>
                      <a:endParaRPr lang="en-US" sz="18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/>
                        <a:t>관리자</a:t>
                      </a:r>
                      <a:endParaRPr lang="ko-KR" altLang="en-US" sz="1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  <a:tr h="6052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Entry condition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/>
                        <a:t>1. </a:t>
                      </a:r>
                      <a:r>
                        <a:rPr lang="en-US" altLang="ko-KR" sz="1800" dirty="0" err="1" smtClean="0"/>
                        <a:t>MainUI</a:t>
                      </a:r>
                      <a:r>
                        <a:rPr lang="ko-KR" altLang="en-US" sz="1800" dirty="0" smtClean="0"/>
                        <a:t>가 활성화되어있어야 한다</a:t>
                      </a:r>
                      <a:r>
                        <a:rPr lang="en-US" altLang="ko-KR" sz="1800" dirty="0" smtClean="0"/>
                        <a:t>.</a:t>
                      </a:r>
                      <a:endParaRPr lang="en-US" altLang="ko-KR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  <a:tr h="10455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Flow of events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/>
                        <a:t>2. </a:t>
                      </a:r>
                      <a:r>
                        <a:rPr lang="ko-KR" altLang="en-US" sz="1800" dirty="0" smtClean="0"/>
                        <a:t>관리자 로그인 버튼을 클릭한다</a:t>
                      </a:r>
                      <a:r>
                        <a:rPr lang="en-US" altLang="ko-KR" sz="1800" dirty="0" smtClean="0"/>
                        <a:t>.</a:t>
                      </a:r>
                      <a:endParaRPr lang="en-US" altLang="ko-KR" sz="1800" dirty="0"/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/>
                        <a:t>3. </a:t>
                      </a:r>
                      <a:r>
                        <a:rPr lang="ko-KR" altLang="en-US" sz="1800" dirty="0" smtClean="0"/>
                        <a:t>비밀번호를 입력하고 로그인 </a:t>
                      </a:r>
                      <a:r>
                        <a:rPr lang="ko-KR" altLang="en-US" sz="1800" dirty="0"/>
                        <a:t>버튼을 클릭한다</a:t>
                      </a:r>
                      <a:r>
                        <a:rPr lang="en-US" altLang="ko-KR" sz="1800" dirty="0" smtClean="0"/>
                        <a:t>.</a:t>
                      </a:r>
                    </a:p>
                  </a:txBody>
                  <a:tcPr anchor="ctr"/>
                </a:tc>
              </a:tr>
              <a:tr h="6052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Exit condition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4. </a:t>
                      </a: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관리자</a:t>
                      </a: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UI</a:t>
                      </a: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가 활성화된다</a:t>
                      </a: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  <a:endParaRPr lang="en-US" altLang="ko-KR" sz="18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04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Use Case Descriptions - </a:t>
            </a:r>
            <a:r>
              <a:rPr lang="ko-KR" altLang="en-US" smtClean="0"/>
              <a:t>계속</a:t>
            </a: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5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51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51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51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5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51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51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51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642910" y="1643050"/>
          <a:ext cx="7715304" cy="425703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00330"/>
                <a:gridCol w="5214974"/>
              </a:tblGrid>
              <a:tr h="6265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Use case name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/>
                        <a:t>배송</a:t>
                      </a:r>
                      <a:endParaRPr lang="ko-KR" altLang="en-US" sz="1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  <a:tr h="6265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Participating actor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/>
                        <a:t>관리자</a:t>
                      </a:r>
                      <a:endParaRPr lang="ko-KR" altLang="en-US" sz="1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  <a:tr h="6265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Entry condition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/>
                        <a:t>1. </a:t>
                      </a:r>
                      <a:r>
                        <a:rPr lang="ko-KR" altLang="en-US" sz="1800" dirty="0" smtClean="0"/>
                        <a:t>관리자용 주문조회</a:t>
                      </a:r>
                      <a:r>
                        <a:rPr lang="en-US" altLang="ko-KR" sz="1800" dirty="0" smtClean="0"/>
                        <a:t>UI</a:t>
                      </a:r>
                      <a:r>
                        <a:rPr lang="ko-KR" altLang="en-US" sz="1800" dirty="0" smtClean="0"/>
                        <a:t>가 활성화되어있어야 한다</a:t>
                      </a:r>
                      <a:r>
                        <a:rPr lang="en-US" altLang="ko-KR" sz="1800" dirty="0" smtClean="0"/>
                        <a:t>.</a:t>
                      </a:r>
                      <a:endParaRPr lang="en-US" altLang="ko-KR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  <a:tr h="10821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Flow of events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/>
                        <a:t>2. </a:t>
                      </a:r>
                      <a:r>
                        <a:rPr lang="ko-KR" altLang="en-US" sz="1800" dirty="0" smtClean="0"/>
                        <a:t>배송된 주문을 선택한다</a:t>
                      </a:r>
                      <a:r>
                        <a:rPr lang="en-US" altLang="ko-KR" sz="1800" dirty="0" smtClean="0"/>
                        <a:t>.</a:t>
                      </a:r>
                      <a:endParaRPr lang="en-US" altLang="ko-KR" sz="1800" dirty="0"/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/>
                        <a:t>3. </a:t>
                      </a:r>
                      <a:r>
                        <a:rPr lang="ko-KR" altLang="en-US" sz="1800" dirty="0" smtClean="0"/>
                        <a:t>배송 버튼을 클릭한다</a:t>
                      </a:r>
                      <a:r>
                        <a:rPr lang="en-US" altLang="ko-KR" sz="1800" dirty="0" smtClean="0"/>
                        <a:t>.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/>
                        <a:t>4. </a:t>
                      </a:r>
                      <a:r>
                        <a:rPr lang="ko-KR" altLang="en-US" sz="1800" dirty="0" smtClean="0"/>
                        <a:t>결과를 확인한다</a:t>
                      </a:r>
                      <a:r>
                        <a:rPr lang="en-US" altLang="ko-KR" sz="1800" dirty="0" smtClean="0"/>
                        <a:t>.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  <a:tr h="6265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Exit condition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51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err="1" smtClean="0"/>
              <a:t>클레스</a:t>
            </a:r>
            <a:r>
              <a:rPr lang="ko-KR" altLang="en-US" dirty="0" smtClean="0"/>
              <a:t> 설계</a:t>
            </a:r>
            <a:endParaRPr lang="ko-KR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Class Diagrams</a:t>
            </a:r>
            <a:endParaRPr lang="ko-KR" altLang="en-US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" y="1785938"/>
            <a:ext cx="8643938" cy="47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  <a:p>
            <a:r>
              <a:rPr lang="ko-KR" altLang="en-US" dirty="0" smtClean="0"/>
              <a:t>시스템 </a:t>
            </a:r>
            <a:r>
              <a:rPr lang="ko-KR" altLang="en-US" dirty="0" smtClean="0"/>
              <a:t>구조도</a:t>
            </a:r>
            <a:endParaRPr lang="en-US" altLang="ko-KR" dirty="0" smtClean="0"/>
          </a:p>
          <a:p>
            <a:endParaRPr lang="en-US" altLang="ko-KR" sz="1100" dirty="0" smtClean="0"/>
          </a:p>
          <a:p>
            <a:r>
              <a:rPr lang="en-US" altLang="ko-KR" dirty="0" err="1" smtClean="0"/>
              <a:t>UseCase</a:t>
            </a:r>
            <a:endParaRPr lang="en-US" altLang="ko-KR" dirty="0" smtClean="0"/>
          </a:p>
          <a:p>
            <a:endParaRPr lang="en-US" altLang="ko-KR" sz="1200" dirty="0" smtClean="0"/>
          </a:p>
          <a:p>
            <a:r>
              <a:rPr lang="ko-KR" altLang="en-US" dirty="0" err="1" smtClean="0"/>
              <a:t>클레스</a:t>
            </a:r>
            <a:r>
              <a:rPr lang="ko-KR" altLang="en-US" dirty="0" smtClean="0"/>
              <a:t> </a:t>
            </a:r>
            <a:r>
              <a:rPr lang="ko-KR" altLang="en-US" dirty="0" smtClean="0"/>
              <a:t>설계</a:t>
            </a:r>
            <a:endParaRPr lang="en-US" altLang="ko-KR" dirty="0" smtClean="0"/>
          </a:p>
          <a:p>
            <a:endParaRPr lang="en-US" altLang="ko-KR" sz="1200" dirty="0" smtClean="0"/>
          </a:p>
          <a:p>
            <a:r>
              <a:rPr lang="ko-KR" altLang="en-US" dirty="0" smtClean="0"/>
              <a:t>주요 자료구조</a:t>
            </a:r>
            <a:endParaRPr lang="en-US" altLang="ko-KR" dirty="0" smtClean="0"/>
          </a:p>
          <a:p>
            <a:endParaRPr lang="en-US" altLang="ko-KR" sz="1200" dirty="0" smtClean="0"/>
          </a:p>
          <a:p>
            <a:r>
              <a:rPr lang="ko-KR" altLang="en-US" dirty="0" smtClean="0"/>
              <a:t>주요 </a:t>
            </a:r>
            <a:r>
              <a:rPr lang="ko-KR" altLang="en-US" dirty="0" smtClean="0"/>
              <a:t>함수 </a:t>
            </a:r>
            <a:r>
              <a:rPr lang="ko-KR" altLang="en-US" dirty="0" smtClean="0"/>
              <a:t>명세</a:t>
            </a:r>
            <a:endParaRPr lang="en-US" altLang="ko-KR" dirty="0" smtClean="0"/>
          </a:p>
          <a:p>
            <a:endParaRPr lang="en-US" altLang="ko-KR" sz="1200" dirty="0" smtClean="0"/>
          </a:p>
          <a:p>
            <a:r>
              <a:rPr lang="en-US" altLang="ko-KR" dirty="0" smtClean="0"/>
              <a:t>User </a:t>
            </a:r>
            <a:r>
              <a:rPr lang="en-US" altLang="ko-KR" dirty="0" smtClean="0"/>
              <a:t>Interface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Activity Diagram</a:t>
            </a:r>
            <a:endParaRPr lang="ko-KR" altLang="en-US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8229600" cy="425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Sequence Diagrams - </a:t>
            </a:r>
            <a:r>
              <a:rPr lang="ko-KR" altLang="en-US" smtClean="0"/>
              <a:t>계속</a:t>
            </a:r>
          </a:p>
        </p:txBody>
      </p:sp>
      <p:sp>
        <p:nvSpPr>
          <p:cNvPr id="23555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mtClean="0"/>
              <a:t>판매 중인 품목 조회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071688"/>
            <a:ext cx="825658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Sequence Diagrams - </a:t>
            </a:r>
            <a:r>
              <a:rPr lang="ko-KR" altLang="en-US" smtClean="0"/>
              <a:t>계속</a:t>
            </a:r>
          </a:p>
        </p:txBody>
      </p:sp>
      <p:sp>
        <p:nvSpPr>
          <p:cNvPr id="24579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mtClean="0"/>
              <a:t>판매 품목 상세 보기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143125"/>
            <a:ext cx="809148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Sequence Diagrams - </a:t>
            </a:r>
            <a:r>
              <a:rPr lang="ko-KR" altLang="en-US" smtClean="0"/>
              <a:t>계속</a:t>
            </a:r>
          </a:p>
        </p:txBody>
      </p:sp>
      <p:sp>
        <p:nvSpPr>
          <p:cNvPr id="2560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mtClean="0"/>
              <a:t>장바구니 보기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966913"/>
            <a:ext cx="8877300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Sequence Diagrams - </a:t>
            </a:r>
            <a:r>
              <a:rPr lang="ko-KR" altLang="en-US" smtClean="0"/>
              <a:t>계속</a:t>
            </a:r>
          </a:p>
        </p:txBody>
      </p:sp>
      <p:sp>
        <p:nvSpPr>
          <p:cNvPr id="26627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mtClean="0"/>
              <a:t>장바구니 담기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2143125"/>
            <a:ext cx="5000625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Sequence Diagrams - </a:t>
            </a:r>
            <a:r>
              <a:rPr lang="ko-KR" altLang="en-US" smtClean="0"/>
              <a:t>계속</a:t>
            </a:r>
          </a:p>
        </p:txBody>
      </p:sp>
      <p:sp>
        <p:nvSpPr>
          <p:cNvPr id="27651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mtClean="0"/>
              <a:t>장바구니 빼기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286000"/>
            <a:ext cx="46958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Sequence Diagrams - </a:t>
            </a:r>
            <a:r>
              <a:rPr lang="ko-KR" altLang="en-US" smtClean="0"/>
              <a:t>계속</a:t>
            </a:r>
          </a:p>
        </p:txBody>
      </p:sp>
      <p:sp>
        <p:nvSpPr>
          <p:cNvPr id="28675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mtClean="0"/>
              <a:t>주문 등록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000250"/>
            <a:ext cx="66770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Sequence Diagrams - </a:t>
            </a:r>
            <a:r>
              <a:rPr lang="ko-KR" altLang="en-US" smtClean="0"/>
              <a:t>계속</a:t>
            </a:r>
          </a:p>
        </p:txBody>
      </p:sp>
      <p:sp>
        <p:nvSpPr>
          <p:cNvPr id="29699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mtClean="0"/>
              <a:t>주문 조회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2071688"/>
            <a:ext cx="66770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Sequence Diagrams - </a:t>
            </a:r>
            <a:r>
              <a:rPr lang="ko-KR" altLang="en-US" smtClean="0"/>
              <a:t>계속</a:t>
            </a:r>
          </a:p>
        </p:txBody>
      </p:sp>
      <p:sp>
        <p:nvSpPr>
          <p:cNvPr id="3072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mtClean="0"/>
              <a:t>주문 취소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2071688"/>
            <a:ext cx="46577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Sequence Diagrams - </a:t>
            </a:r>
            <a:r>
              <a:rPr lang="ko-KR" altLang="en-US" smtClean="0"/>
              <a:t>계속</a:t>
            </a:r>
          </a:p>
        </p:txBody>
      </p:sp>
      <p:sp>
        <p:nvSpPr>
          <p:cNvPr id="31747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mtClean="0"/>
              <a:t>결제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3138" y="1981200"/>
            <a:ext cx="46577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시스템 구조도</a:t>
            </a:r>
            <a:endParaRPr lang="ko-KR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Sequence Diagrams - </a:t>
            </a:r>
            <a:r>
              <a:rPr lang="ko-KR" altLang="en-US" smtClean="0"/>
              <a:t>계속</a:t>
            </a:r>
          </a:p>
        </p:txBody>
      </p:sp>
      <p:sp>
        <p:nvSpPr>
          <p:cNvPr id="32771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mtClean="0"/>
              <a:t>관리자 로그인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000250"/>
            <a:ext cx="86487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주요 자료 구조</a:t>
            </a:r>
            <a:endParaRPr lang="ko-KR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59" name="Group 119"/>
          <p:cNvGraphicFramePr>
            <a:graphicFrameLocks noGrp="1"/>
          </p:cNvGraphicFramePr>
          <p:nvPr/>
        </p:nvGraphicFramePr>
        <p:xfrm>
          <a:off x="234950" y="920750"/>
          <a:ext cx="8658225" cy="822960"/>
        </p:xfrm>
        <a:graphic>
          <a:graphicData uri="http://schemas.openxmlformats.org/drawingml/2006/table">
            <a:tbl>
              <a:tblPr/>
              <a:tblGrid>
                <a:gridCol w="4329113"/>
                <a:gridCol w="4329112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Table 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Primary Key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ISBN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Description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도서</a:t>
                      </a:r>
                      <a:endParaRPr kumimoji="1" lang="ko-KR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365" name="Group 125"/>
          <p:cNvGraphicFramePr>
            <a:graphicFrameLocks noGrp="1"/>
          </p:cNvGraphicFramePr>
          <p:nvPr/>
        </p:nvGraphicFramePr>
        <p:xfrm>
          <a:off x="250825" y="2227263"/>
          <a:ext cx="8607425" cy="3890648"/>
        </p:xfrm>
        <a:graphic>
          <a:graphicData uri="http://schemas.openxmlformats.org/drawingml/2006/table">
            <a:tbl>
              <a:tblPr/>
              <a:tblGrid>
                <a:gridCol w="938213"/>
                <a:gridCol w="1651000"/>
                <a:gridCol w="1303337"/>
                <a:gridCol w="1374775"/>
                <a:gridCol w="865188"/>
                <a:gridCol w="2474912"/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번호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필드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항목 설명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타입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기본값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비고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ISBN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도서번호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VARCHAR(50)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Primary Key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제목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VARCHAR(100)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Not null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author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저자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VARCHAR(100)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Not null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Issue_date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발행일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Date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quantity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수량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Integer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Not null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selling_price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판매가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Integer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Not null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Picture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사진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VARCHAR(200)</a:t>
                      </a:r>
                      <a:endParaRPr kumimoji="0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summary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개요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TEXT</a:t>
                      </a:r>
                      <a:endParaRPr kumimoji="0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39" name="Group 123"/>
          <p:cNvGraphicFramePr>
            <a:graphicFrameLocks noGrp="1"/>
          </p:cNvGraphicFramePr>
          <p:nvPr/>
        </p:nvGraphicFramePr>
        <p:xfrm>
          <a:off x="234950" y="920750"/>
          <a:ext cx="8658225" cy="822960"/>
        </p:xfrm>
        <a:graphic>
          <a:graphicData uri="http://schemas.openxmlformats.org/drawingml/2006/table">
            <a:tbl>
              <a:tblPr/>
              <a:tblGrid>
                <a:gridCol w="4329113"/>
                <a:gridCol w="4329112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Table 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ORDERLOG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Primary Key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Order_ID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Description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주문내역</a:t>
                      </a:r>
                      <a:endParaRPr kumimoji="1" lang="ko-KR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337" name="Group 121"/>
          <p:cNvGraphicFramePr>
            <a:graphicFrameLocks noGrp="1"/>
          </p:cNvGraphicFramePr>
          <p:nvPr/>
        </p:nvGraphicFramePr>
        <p:xfrm>
          <a:off x="250825" y="2227263"/>
          <a:ext cx="8607425" cy="3907158"/>
        </p:xfrm>
        <a:graphic>
          <a:graphicData uri="http://schemas.openxmlformats.org/drawingml/2006/table">
            <a:tbl>
              <a:tblPr/>
              <a:tblGrid>
                <a:gridCol w="938213"/>
                <a:gridCol w="1651000"/>
                <a:gridCol w="1517650"/>
                <a:gridCol w="1571625"/>
                <a:gridCol w="857250"/>
                <a:gridCol w="2071687"/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번호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필드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항목 설명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타입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기본값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비고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order_ID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주문번호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Integer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Primary key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orderer_name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주문자이름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Varchar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(50)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Not null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orderer_address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주문자주소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Varchar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(200)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Not null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orderer_phone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주문자전화번호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Varchar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(50)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Not null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receiver_name</a:t>
                      </a:r>
                      <a:endParaRPr lang="ko-KR" altLang="en-US" sz="10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000" dirty="0" err="1" smtClean="0">
                          <a:latin typeface="+mn-lt"/>
                        </a:rPr>
                        <a:t>수령자이름</a:t>
                      </a:r>
                      <a:endParaRPr lang="ko-KR" altLang="en-US" sz="10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Varchar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(50)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receiver_address</a:t>
                      </a:r>
                      <a:endParaRPr lang="ko-KR" altLang="en-US" sz="10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000" dirty="0" err="1" smtClean="0">
                          <a:latin typeface="+mn-lt"/>
                        </a:rPr>
                        <a:t>수령자주소</a:t>
                      </a:r>
                      <a:endParaRPr lang="ko-KR" altLang="en-US" sz="10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Varchar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(200)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receiver_phone</a:t>
                      </a:r>
                      <a:endParaRPr lang="ko-KR" altLang="en-US" sz="10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000" dirty="0" err="1" smtClean="0">
                          <a:latin typeface="+mn-lt"/>
                        </a:rPr>
                        <a:t>수령자전화번호</a:t>
                      </a:r>
                      <a:endParaRPr lang="ko-KR" altLang="en-US" sz="10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Varchar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(50)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Is_payment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결제여부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Boolean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False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Is_</a:t>
                      </a:r>
                      <a:r>
                        <a:rPr kumimoji="0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deliver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배송여부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Boolean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False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85" name="Group 121"/>
          <p:cNvGraphicFramePr>
            <a:graphicFrameLocks noGrp="1"/>
          </p:cNvGraphicFramePr>
          <p:nvPr/>
        </p:nvGraphicFramePr>
        <p:xfrm>
          <a:off x="234950" y="920750"/>
          <a:ext cx="8658225" cy="822960"/>
        </p:xfrm>
        <a:graphic>
          <a:graphicData uri="http://schemas.openxmlformats.org/drawingml/2006/table">
            <a:tbl>
              <a:tblPr/>
              <a:tblGrid>
                <a:gridCol w="4329113"/>
                <a:gridCol w="4329112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Table 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ORDERGOOD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Primary Key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order_good_ID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Description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주문물품</a:t>
                      </a:r>
                      <a:endParaRPr kumimoji="1" lang="ko-KR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383" name="Group 119"/>
          <p:cNvGraphicFramePr>
            <a:graphicFrameLocks noGrp="1"/>
          </p:cNvGraphicFramePr>
          <p:nvPr/>
        </p:nvGraphicFramePr>
        <p:xfrm>
          <a:off x="250825" y="2227263"/>
          <a:ext cx="8607455" cy="3933193"/>
        </p:xfrm>
        <a:graphic>
          <a:graphicData uri="http://schemas.openxmlformats.org/drawingml/2006/table">
            <a:tbl>
              <a:tblPr/>
              <a:tblGrid>
                <a:gridCol w="885825"/>
                <a:gridCol w="1557338"/>
                <a:gridCol w="1709737"/>
                <a:gridCol w="882655"/>
                <a:gridCol w="752470"/>
                <a:gridCol w="2819430"/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번호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필드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항목 설명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타입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기본값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비고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order_good_ID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주문물품번호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Integer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Primary Key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order_ID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주문번호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Integer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Not null,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Foreign Key Reference </a:t>
                      </a: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Orderlist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ISBN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도서번호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Varchar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(50)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Not null,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Foreign Key Reference Book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order_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quantity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주문수량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Integer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Not null</a:t>
                      </a: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21"/>
          <p:cNvGraphicFramePr>
            <a:graphicFrameLocks noGrp="1"/>
          </p:cNvGraphicFramePr>
          <p:nvPr/>
        </p:nvGraphicFramePr>
        <p:xfrm>
          <a:off x="234950" y="920750"/>
          <a:ext cx="8658225" cy="822960"/>
        </p:xfrm>
        <a:graphic>
          <a:graphicData uri="http://schemas.openxmlformats.org/drawingml/2006/table">
            <a:tbl>
              <a:tblPr/>
              <a:tblGrid>
                <a:gridCol w="4329113"/>
                <a:gridCol w="4329112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Table 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PASSWORD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Primary Key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Pw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Description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관리자 비밀번호</a:t>
                      </a:r>
                      <a:endParaRPr kumimoji="1" lang="ko-KR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Group 119"/>
          <p:cNvGraphicFramePr>
            <a:graphicFrameLocks noGrp="1"/>
          </p:cNvGraphicFramePr>
          <p:nvPr/>
        </p:nvGraphicFramePr>
        <p:xfrm>
          <a:off x="250825" y="2227263"/>
          <a:ext cx="8607455" cy="3816354"/>
        </p:xfrm>
        <a:graphic>
          <a:graphicData uri="http://schemas.openxmlformats.org/drawingml/2006/table">
            <a:tbl>
              <a:tblPr/>
              <a:tblGrid>
                <a:gridCol w="885825"/>
                <a:gridCol w="1557338"/>
                <a:gridCol w="1709737"/>
                <a:gridCol w="882650"/>
                <a:gridCol w="752475"/>
                <a:gridCol w="2819430"/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번호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필드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항목 설명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타입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기본값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비고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Pw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관리자 비밀번호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VarChar(50)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Primary Key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주요 함수 명세</a:t>
            </a:r>
            <a:endParaRPr lang="ko-KR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주요 함수 명세 </a:t>
            </a:r>
            <a:r>
              <a:rPr lang="en-US" altLang="ko-KR" dirty="0" smtClean="0"/>
              <a:t>- </a:t>
            </a:r>
            <a:r>
              <a:rPr lang="ko-KR" altLang="en-US" dirty="0" smtClean="0"/>
              <a:t>품목조회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357290" y="2000240"/>
          <a:ext cx="6095999" cy="3708702"/>
        </p:xfrm>
        <a:graphic>
          <a:graphicData uri="http://schemas.openxmlformats.org/drawingml/2006/table">
            <a:tbl>
              <a:tblPr/>
              <a:tblGrid>
                <a:gridCol w="2010057"/>
                <a:gridCol w="2042971"/>
                <a:gridCol w="2042971"/>
              </a:tblGrid>
              <a:tr h="3200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모듈 이름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품목 조회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0098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모듈 형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Parameter</a:t>
                      </a: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검색 조건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Return</a:t>
                      </a: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void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3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호출하는 모듈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도서 정보 조회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553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사용하는 파일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None</a:t>
                      </a: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614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기능설명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●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판매 중인 품목을 검색 </a:t>
                      </a:r>
                      <a:r>
                        <a:rPr lang="ko-KR" altLang="en-US" sz="1200" dirty="0" err="1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조건별로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조회할 수 있다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0194" marR="80194" marT="41850" marB="4185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781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알고리즘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고객으로부터 검색조건을 입력 받음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;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GET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품목정보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검색조건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);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PRINT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품목정보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; 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0194" marR="80194" marT="41850" marB="4185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주요 함수 명세 </a:t>
            </a:r>
            <a:r>
              <a:rPr lang="en-US" altLang="ko-KR" dirty="0" smtClean="0"/>
              <a:t>- </a:t>
            </a:r>
            <a:r>
              <a:rPr lang="ko-KR" altLang="en-US" dirty="0" smtClean="0"/>
              <a:t>도서정보조회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357290" y="2000240"/>
          <a:ext cx="6095999" cy="3708702"/>
        </p:xfrm>
        <a:graphic>
          <a:graphicData uri="http://schemas.openxmlformats.org/drawingml/2006/table">
            <a:tbl>
              <a:tblPr/>
              <a:tblGrid>
                <a:gridCol w="2010057"/>
                <a:gridCol w="2042971"/>
                <a:gridCol w="2042971"/>
              </a:tblGrid>
              <a:tr h="3200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모듈 이름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도서 정보 조회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0098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모듈 형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Parameter</a:t>
                      </a: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검색 조건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Return</a:t>
                      </a: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도서정보목록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3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호출하는 모듈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None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553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사용하는 파일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None</a:t>
                      </a: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614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기능설명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●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검색 조건에 부합한 도서 정보 목록을 전달해 준다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0194" marR="80194" marT="41850" marB="4185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781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알고리즘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GET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검색조건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;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GET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도서정보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검색조건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);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SEND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도서정보목록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; 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0194" marR="80194" marT="41850" marB="4185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주요 함수 명세 </a:t>
            </a:r>
            <a:r>
              <a:rPr lang="en-US" altLang="ko-KR" dirty="0" smtClean="0"/>
              <a:t>- </a:t>
            </a:r>
            <a:r>
              <a:rPr lang="ko-KR" altLang="en-US" dirty="0" smtClean="0"/>
              <a:t>판매품목상세보기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357290" y="2000240"/>
          <a:ext cx="6095999" cy="3708702"/>
        </p:xfrm>
        <a:graphic>
          <a:graphicData uri="http://schemas.openxmlformats.org/drawingml/2006/table">
            <a:tbl>
              <a:tblPr/>
              <a:tblGrid>
                <a:gridCol w="2010057"/>
                <a:gridCol w="2042971"/>
                <a:gridCol w="2042971"/>
              </a:tblGrid>
              <a:tr h="3200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모듈 이름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판매 품목 상세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보기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0098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모듈 형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Parameter</a:t>
                      </a: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ISBN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Return</a:t>
                      </a: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void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3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호출하는 모듈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도서 정보 조회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553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사용하는 파일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None</a:t>
                      </a: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614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기능설명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●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판매 중인 품목의 상세정보를 볼 수 있다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0194" marR="80194" marT="41850" marB="4185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781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알고리즘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GET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품목상세정보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(ISBN);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PRINT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품목상세정보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; 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0194" marR="80194" marT="41850" marB="4185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시스템 구조도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85860"/>
            <a:ext cx="7286644" cy="516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주요 함수 명세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장바구니 보기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357290" y="2000240"/>
          <a:ext cx="6095999" cy="4001310"/>
        </p:xfrm>
        <a:graphic>
          <a:graphicData uri="http://schemas.openxmlformats.org/drawingml/2006/table">
            <a:tbl>
              <a:tblPr/>
              <a:tblGrid>
                <a:gridCol w="2010057"/>
                <a:gridCol w="2042971"/>
                <a:gridCol w="2042971"/>
              </a:tblGrid>
              <a:tr h="3200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모듈 이름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장바구니 보기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0098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모듈 형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Parameter</a:t>
                      </a: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사용자 세션 정보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Return</a:t>
                      </a: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void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3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호출하는 모듈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장바구니내역조회</a:t>
                      </a:r>
                      <a:endParaRPr lang="en-US" altLang="ko-KR" sz="1200" dirty="0" smtClean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도서정보조회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553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사용하는 파일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None</a:t>
                      </a: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614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기능설명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●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미리 선택해 놓은 구입예정목록을 확인 할 수 있다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0194" marR="80194" marT="41850" marB="4185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781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알고리즘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GET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장바구니내역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사용자 세션 정보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);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GET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도서정보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(ISBN);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PRINT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장바구니내역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0194" marR="80194" marT="41850" marB="4185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주요 함수 명세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장바구니 내역조회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357290" y="2000240"/>
          <a:ext cx="6095999" cy="3708702"/>
        </p:xfrm>
        <a:graphic>
          <a:graphicData uri="http://schemas.openxmlformats.org/drawingml/2006/table">
            <a:tbl>
              <a:tblPr/>
              <a:tblGrid>
                <a:gridCol w="2010057"/>
                <a:gridCol w="2042971"/>
                <a:gridCol w="2042971"/>
              </a:tblGrid>
              <a:tr h="3200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모듈 이름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장바구니 내역조회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0098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모듈 형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Parameter</a:t>
                      </a: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사용자 세션 정보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Return</a:t>
                      </a: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주문대기목록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3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호출하는 모듈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None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553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사용하는 파일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None</a:t>
                      </a: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614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기능설명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●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주문대기 목록을 전달해준다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0194" marR="80194" marT="41850" marB="4185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781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알고리즘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GET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주문대기목록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;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SEND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주문대기목록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; 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0194" marR="80194" marT="41850" marB="4185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주요 함수 명세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장바구니 담기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357290" y="2000240"/>
          <a:ext cx="6095999" cy="4001310"/>
        </p:xfrm>
        <a:graphic>
          <a:graphicData uri="http://schemas.openxmlformats.org/drawingml/2006/table">
            <a:tbl>
              <a:tblPr/>
              <a:tblGrid>
                <a:gridCol w="2010057"/>
                <a:gridCol w="2042971"/>
                <a:gridCol w="2042971"/>
              </a:tblGrid>
              <a:tr h="3200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모듈 이름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장바구니 담기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0098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모듈 형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Parameter</a:t>
                      </a: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사용자 세션 정보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,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ISBN,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수량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Return</a:t>
                      </a: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void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3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호출하는 모듈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None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553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사용하는 파일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None</a:t>
                      </a: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614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기능설명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●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구입예정 품목을 품목목록에 추가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할 수 있다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0194" marR="80194" marT="41850" marB="4185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781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알고리즘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INSERT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구입예정품목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사용자 세션 정보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, ISBN,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수량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);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PRINT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성공여부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;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0194" marR="80194" marT="41850" marB="4185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주요 함수 명세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장바구니 빼기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357290" y="2000240"/>
          <a:ext cx="6095999" cy="3708702"/>
        </p:xfrm>
        <a:graphic>
          <a:graphicData uri="http://schemas.openxmlformats.org/drawingml/2006/table">
            <a:tbl>
              <a:tblPr/>
              <a:tblGrid>
                <a:gridCol w="2010057"/>
                <a:gridCol w="2042971"/>
                <a:gridCol w="2042971"/>
              </a:tblGrid>
              <a:tr h="3200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모듈 이름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장바구니 빼기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0098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모듈 형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Parameter</a:t>
                      </a: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사용자 세션 정보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ISBN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Return</a:t>
                      </a: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void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3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호출하는 모듈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None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553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사용하는 파일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None</a:t>
                      </a: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614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기능설명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●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구입예정 품목을 품목목록에서 삭제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할 수 있다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0194" marR="80194" marT="41850" marB="4185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781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알고리즘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DELETE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구입예정품목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사용자 세션 정보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, ISBN);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PRINT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성공여부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;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0194" marR="80194" marT="41850" marB="4185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주요 함수 명세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주문 등록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357290" y="2000240"/>
          <a:ext cx="6095999" cy="3708702"/>
        </p:xfrm>
        <a:graphic>
          <a:graphicData uri="http://schemas.openxmlformats.org/drawingml/2006/table">
            <a:tbl>
              <a:tblPr/>
              <a:tblGrid>
                <a:gridCol w="2010057"/>
                <a:gridCol w="2042971"/>
                <a:gridCol w="2042971"/>
              </a:tblGrid>
              <a:tr h="3200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모듈 이름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주문 등록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0098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모듈 형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Parameter</a:t>
                      </a: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사용자 세션 정보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Return</a:t>
                      </a: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void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3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호출하는 모듈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None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553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사용하는 파일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None</a:t>
                      </a: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614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기능설명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●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구입예정품목을 주문할 수 있다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0194" marR="80194" marT="41850" marB="4185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781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알고리즘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GET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장바구니내역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사용자 세션 정보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);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INSERT 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주문등록정보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주문 정보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);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GET 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성공여부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;</a:t>
                      </a:r>
                    </a:p>
                  </a:txBody>
                  <a:tcPr marL="80194" marR="80194" marT="41850" marB="4185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주요 함수 명세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주문 조회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357290" y="2000240"/>
          <a:ext cx="6095999" cy="3708702"/>
        </p:xfrm>
        <a:graphic>
          <a:graphicData uri="http://schemas.openxmlformats.org/drawingml/2006/table">
            <a:tbl>
              <a:tblPr/>
              <a:tblGrid>
                <a:gridCol w="2010057"/>
                <a:gridCol w="2042971"/>
                <a:gridCol w="2042971"/>
              </a:tblGrid>
              <a:tr h="3200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모듈 이름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주문 조회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0098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모듈 형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Parameter</a:t>
                      </a: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사용자 세션 정보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Return</a:t>
                      </a: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void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3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호출하는 모듈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주문내역조회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553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사용하는 파일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None</a:t>
                      </a: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614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기능설명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●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주문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내역을 확인할 수 있다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0194" marR="80194" marT="41850" marB="4185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781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알고리즘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GET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주문내역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사용자 세션 정보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);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PRINT 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주문목록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;</a:t>
                      </a:r>
                    </a:p>
                  </a:txBody>
                  <a:tcPr marL="80194" marR="80194" marT="41850" marB="4185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주요 함수 명세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주문 내역 조회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357290" y="2000240"/>
          <a:ext cx="6095999" cy="3708702"/>
        </p:xfrm>
        <a:graphic>
          <a:graphicData uri="http://schemas.openxmlformats.org/drawingml/2006/table">
            <a:tbl>
              <a:tblPr/>
              <a:tblGrid>
                <a:gridCol w="2010057"/>
                <a:gridCol w="2042971"/>
                <a:gridCol w="2042971"/>
              </a:tblGrid>
              <a:tr h="3200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모듈 이름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주문 내역 조회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0098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모듈 형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Parameter</a:t>
                      </a: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사용자 세션 정보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Return</a:t>
                      </a: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void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3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호출하는 모듈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None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553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사용하는 파일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None</a:t>
                      </a: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614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기능설명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●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주문 목록을 전달한다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0194" marR="80194" marT="41850" marB="4185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781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알고리즘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GET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주문목록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사용자 세션 정보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);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SEND 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주문목록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;</a:t>
                      </a:r>
                    </a:p>
                  </a:txBody>
                  <a:tcPr marL="80194" marR="80194" marT="41850" marB="4185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주요 함수 명세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주문 취소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357290" y="2000240"/>
          <a:ext cx="6095999" cy="3977312"/>
        </p:xfrm>
        <a:graphic>
          <a:graphicData uri="http://schemas.openxmlformats.org/drawingml/2006/table">
            <a:tbl>
              <a:tblPr/>
              <a:tblGrid>
                <a:gridCol w="2010057"/>
                <a:gridCol w="2042971"/>
                <a:gridCol w="2042971"/>
              </a:tblGrid>
              <a:tr h="3200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모듈 이름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주문 조회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0098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모듈 형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Parameter</a:t>
                      </a: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사용자 세션 정보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Return</a:t>
                      </a: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void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3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호출하는 모듈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주문내역조회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553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사용하는 파일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None</a:t>
                      </a: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614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기능설명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●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주문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취소를 할 수 있다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0194" marR="80194" marT="41850" marB="4185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781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알고리즘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GET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주문내역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사용자 세션 정보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);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PRINT 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주문목록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;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INSERT 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주문취소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선택된 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ISBN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목록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);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GET 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성공여부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;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baseline="0" dirty="0" smtClean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0194" marR="80194" marT="41850" marB="4185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주요 함수 명세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결제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357290" y="2000240"/>
          <a:ext cx="6095999" cy="3708702"/>
        </p:xfrm>
        <a:graphic>
          <a:graphicData uri="http://schemas.openxmlformats.org/drawingml/2006/table">
            <a:tbl>
              <a:tblPr/>
              <a:tblGrid>
                <a:gridCol w="2010057"/>
                <a:gridCol w="2042971"/>
                <a:gridCol w="2042971"/>
              </a:tblGrid>
              <a:tr h="3200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모듈 이름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결제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0098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모듈 형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Parameter</a:t>
                      </a: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주문 번호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Return</a:t>
                      </a: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void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3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호출하는 모듈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None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553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사용하는 파일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None</a:t>
                      </a: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614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기능설명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●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주문한 품목을 결제할 수 있다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0194" marR="80194" marT="41850" marB="4185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781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알고리즘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INSERT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결제정보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주문번호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);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GET 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성공여부</a:t>
                      </a:r>
                      <a:endParaRPr lang="en-US" altLang="ko-KR" sz="1200" baseline="0" dirty="0" smtClean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baseline="0" dirty="0" smtClean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0194" marR="80194" marT="41850" marB="4185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주요 함수 명세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관리자 로그인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357290" y="2000240"/>
          <a:ext cx="6095999" cy="4269920"/>
        </p:xfrm>
        <a:graphic>
          <a:graphicData uri="http://schemas.openxmlformats.org/drawingml/2006/table">
            <a:tbl>
              <a:tblPr/>
              <a:tblGrid>
                <a:gridCol w="2010057"/>
                <a:gridCol w="2042971"/>
                <a:gridCol w="2042971"/>
              </a:tblGrid>
              <a:tr h="3200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모듈 이름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관리자 로그인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0098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모듈 형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Parameter</a:t>
                      </a: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비밀번호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Return</a:t>
                      </a: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void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3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호출하는 모듈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None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553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사용하는 파일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None</a:t>
                      </a: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614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기능설명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●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관리자 </a:t>
                      </a:r>
                      <a:r>
                        <a:rPr lang="ko-KR" altLang="en-US" sz="1200" dirty="0" err="1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로그인을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할 수 있다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0194" marR="80194" marT="41850" marB="4185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781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알고리즘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사용자가 비밀번호를 입력한다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;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GET 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관리자비밀번호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;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COMPARE 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사용자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비밀번호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관리자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비밀번호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;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IF TRUE THEN PRINT 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관리자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UI;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ELSE THEN 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오류메시지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;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baseline="0" dirty="0" smtClean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0194" marR="80194" marT="41850" marB="4185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err="1" smtClean="0"/>
              <a:t>UseCase</a:t>
            </a:r>
            <a:endParaRPr lang="ko-KR" alt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주요 함수 명세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배송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357290" y="2000240"/>
          <a:ext cx="6095999" cy="3708702"/>
        </p:xfrm>
        <a:graphic>
          <a:graphicData uri="http://schemas.openxmlformats.org/drawingml/2006/table">
            <a:tbl>
              <a:tblPr/>
              <a:tblGrid>
                <a:gridCol w="2010057"/>
                <a:gridCol w="2042971"/>
                <a:gridCol w="2042971"/>
              </a:tblGrid>
              <a:tr h="3200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모듈 이름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배송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0098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모듈 형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Parameter</a:t>
                      </a: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void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Return</a:t>
                      </a: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void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3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호출하는 모듈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None</a:t>
                      </a:r>
                      <a:endParaRPr 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553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사용하는 파일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None</a:t>
                      </a: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614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기능설명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●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결재 완료된 주문들을 배송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할 수 있다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0194" marR="80194" marT="41850" marB="4185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781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알고리즘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1325" marR="81325" marT="40606" marB="40606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GET 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결제완료목록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;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INSERT 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배송완료정보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주문번호목록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);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GET 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성공여부</a:t>
                      </a:r>
                      <a:r>
                        <a:rPr lang="en-US" altLang="ko-KR" sz="1200" baseline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;</a:t>
                      </a:r>
                      <a:endParaRPr lang="en-US" altLang="ko-KR" sz="1200" baseline="0" dirty="0" smtClean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0194" marR="80194" marT="41850" marB="4185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User Interface</a:t>
            </a:r>
            <a:endParaRPr lang="ko-KR" alt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User Interface – </a:t>
            </a:r>
            <a:r>
              <a:rPr lang="ko-KR" altLang="en-US" sz="3200" dirty="0" smtClean="0"/>
              <a:t>사용자 메인 화면</a:t>
            </a:r>
            <a:endParaRPr lang="ko-KR" alt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85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User Interface- </a:t>
            </a:r>
            <a:r>
              <a:rPr lang="ko-KR" altLang="en-US" sz="3200" dirty="0" smtClean="0"/>
              <a:t>도서 검색 화면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User Interface – </a:t>
            </a:r>
            <a:r>
              <a:rPr lang="ko-KR" altLang="en-US" sz="3200" dirty="0" smtClean="0"/>
              <a:t>도서 검색 결과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28737"/>
            <a:ext cx="9144000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User Interface – </a:t>
            </a:r>
            <a:r>
              <a:rPr lang="ko-KR" altLang="en-US" sz="3200" dirty="0" smtClean="0"/>
              <a:t>도서 상세 보기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28737"/>
            <a:ext cx="9144000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User Interface – </a:t>
            </a:r>
            <a:r>
              <a:rPr lang="ko-KR" altLang="en-US" sz="3200" dirty="0" smtClean="0"/>
              <a:t>장바구니 담기 결과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User Interface – </a:t>
            </a:r>
            <a:r>
              <a:rPr lang="ko-KR" altLang="en-US" sz="3200" dirty="0" smtClean="0"/>
              <a:t>장바구니 조회</a:t>
            </a:r>
            <a:r>
              <a:rPr lang="en-US" altLang="ko-KR" sz="3200" dirty="0" smtClean="0"/>
              <a:t>(</a:t>
            </a:r>
            <a:r>
              <a:rPr lang="ko-KR" altLang="en-US" sz="3200" dirty="0" err="1" smtClean="0"/>
              <a:t>빼기전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28737"/>
            <a:ext cx="9144000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User Interface – </a:t>
            </a:r>
            <a:r>
              <a:rPr lang="ko-KR" altLang="en-US" sz="3200" dirty="0" smtClean="0"/>
              <a:t>장바구니 조회</a:t>
            </a:r>
            <a:r>
              <a:rPr lang="en-US" altLang="ko-KR" sz="3200" dirty="0" smtClean="0"/>
              <a:t>(</a:t>
            </a:r>
            <a:r>
              <a:rPr lang="ko-KR" altLang="en-US" sz="3200" dirty="0" err="1" smtClean="0"/>
              <a:t>빼기후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28737"/>
            <a:ext cx="9144000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3200" dirty="0" smtClean="0"/>
              <a:t>User Interface – </a:t>
            </a:r>
            <a:r>
              <a:rPr lang="ko-KR" altLang="en-US" sz="3200" dirty="0" smtClean="0"/>
              <a:t>주문 화면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28737"/>
            <a:ext cx="9144000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Use Case Diagrams</a:t>
            </a:r>
            <a:endParaRPr lang="ko-KR" altLang="en-US" smtClean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6078704" cy="442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User Interface – </a:t>
            </a:r>
            <a:r>
              <a:rPr lang="ko-KR" altLang="en-US" sz="3200" dirty="0" smtClean="0"/>
              <a:t>주문 결과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28737"/>
            <a:ext cx="9144000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User Interface – </a:t>
            </a:r>
            <a:r>
              <a:rPr lang="ko-KR" altLang="en-US" sz="3200" dirty="0" smtClean="0"/>
              <a:t>주문 내역 조회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28738"/>
            <a:ext cx="9144000" cy="552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User Interface – </a:t>
            </a:r>
            <a:r>
              <a:rPr lang="ko-KR" altLang="en-US" sz="3200" dirty="0" smtClean="0"/>
              <a:t>주문 내역 조회 화면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28737"/>
            <a:ext cx="9144000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User Interface – </a:t>
            </a:r>
            <a:r>
              <a:rPr lang="ko-KR" altLang="en-US" sz="3200" dirty="0" smtClean="0"/>
              <a:t>관리자 로그인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28737"/>
            <a:ext cx="9144000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User Interface – </a:t>
            </a:r>
            <a:r>
              <a:rPr lang="ko-KR" altLang="en-US" sz="3200" dirty="0" smtClean="0"/>
              <a:t>주문 조회</a:t>
            </a:r>
            <a:r>
              <a:rPr lang="en-US" altLang="ko-KR" sz="3200" dirty="0" smtClean="0"/>
              <a:t>(</a:t>
            </a:r>
            <a:r>
              <a:rPr lang="ko-KR" altLang="en-US" sz="3200" dirty="0" err="1" smtClean="0"/>
              <a:t>배송전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28737"/>
            <a:ext cx="9144000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User Interface – </a:t>
            </a:r>
            <a:r>
              <a:rPr lang="ko-KR" altLang="en-US" sz="3200" dirty="0" smtClean="0"/>
              <a:t>주문 조회</a:t>
            </a:r>
            <a:r>
              <a:rPr lang="en-US" altLang="ko-KR" sz="3200" dirty="0" smtClean="0"/>
              <a:t>(</a:t>
            </a:r>
            <a:r>
              <a:rPr lang="ko-KR" altLang="en-US" sz="3200" dirty="0" err="1" smtClean="0"/>
              <a:t>배송후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28737"/>
            <a:ext cx="9144000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Use Case Descriptions</a:t>
            </a:r>
            <a:endParaRPr lang="ko-KR" altLang="en-US" smtClean="0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571472" y="1570244"/>
          <a:ext cx="8072494" cy="440740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00330"/>
                <a:gridCol w="5572164"/>
              </a:tblGrid>
              <a:tr h="517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Use case name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/>
                        <a:t>판매 </a:t>
                      </a:r>
                      <a:r>
                        <a:rPr lang="ko-KR" altLang="en-US" sz="1800" dirty="0" smtClean="0"/>
                        <a:t>품목 </a:t>
                      </a:r>
                      <a:r>
                        <a:rPr lang="ko-KR" altLang="en-US" sz="1800" dirty="0"/>
                        <a:t>조회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  <a:tr h="517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Participating actor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/>
                        <a:t>사용자</a:t>
                      </a:r>
                      <a:r>
                        <a:rPr lang="en-US" altLang="ko-KR" sz="1800" dirty="0" smtClean="0"/>
                        <a:t>, </a:t>
                      </a:r>
                      <a:r>
                        <a:rPr lang="ko-KR" altLang="en-US" sz="1800" dirty="0" smtClean="0"/>
                        <a:t>관리자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  <a:tr h="517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Entry condition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1-1 </a:t>
                      </a:r>
                      <a:r>
                        <a:rPr lang="en-US" altLang="ko-KR" sz="180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MainUI</a:t>
                      </a: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가 활성화되어있어야 한다</a:t>
                      </a: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1-2</a:t>
                      </a:r>
                      <a:r>
                        <a:rPr lang="en-US" altLang="ko-KR" sz="18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18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관리자</a:t>
                      </a:r>
                      <a:r>
                        <a:rPr lang="en-US" altLang="ko-KR" sz="18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UI</a:t>
                      </a:r>
                      <a:r>
                        <a:rPr lang="ko-KR" altLang="en-US" sz="18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가 활성화되어있어야 한다</a:t>
                      </a:r>
                      <a:r>
                        <a:rPr lang="en-US" altLang="ko-KR" sz="18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  <a:endParaRPr lang="en-US" altLang="ko-KR" sz="18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12702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Flow of events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/>
                        <a:t>2-1. </a:t>
                      </a:r>
                      <a:r>
                        <a:rPr lang="ko-KR" altLang="en-US" sz="1800" dirty="0" smtClean="0"/>
                        <a:t>사용자가 검색조건을 입력하고 조회 버튼을 클릭한다</a:t>
                      </a:r>
                      <a:r>
                        <a:rPr lang="en-US" altLang="ko-KR" sz="1800" dirty="0" smtClean="0"/>
                        <a:t>.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/>
                        <a:t>2-2. </a:t>
                      </a:r>
                      <a:r>
                        <a:rPr lang="ko-KR" altLang="en-US" sz="1800" dirty="0" smtClean="0"/>
                        <a:t>관리자가 판매 품목 조회 버튼을 클릭 한다</a:t>
                      </a:r>
                      <a:r>
                        <a:rPr lang="en-US" altLang="ko-KR" sz="1800" dirty="0" smtClean="0"/>
                        <a:t>.</a:t>
                      </a:r>
                      <a:endParaRPr lang="en-US" altLang="ko-KR" sz="1800" dirty="0" smtClean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/>
                        <a:t>3. </a:t>
                      </a:r>
                      <a:r>
                        <a:rPr lang="ko-KR" altLang="en-US" sz="1800" dirty="0" smtClean="0"/>
                        <a:t>판매 품목을 </a:t>
                      </a:r>
                      <a:r>
                        <a:rPr lang="ko-KR" altLang="en-US" sz="1800" baseline="0" dirty="0" smtClean="0"/>
                        <a:t>확인한다</a:t>
                      </a:r>
                      <a:r>
                        <a:rPr lang="en-US" altLang="ko-KR" sz="1800" baseline="0" dirty="0" smtClean="0"/>
                        <a:t>.</a:t>
                      </a:r>
                      <a:endParaRPr lang="en-US" altLang="ko-KR" sz="1800" dirty="0" smtClean="0"/>
                    </a:p>
                  </a:txBody>
                  <a:tcPr anchor="ctr"/>
                </a:tc>
              </a:tr>
              <a:tr h="4575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Exit condition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dirty="0" smtClean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Use Case Descriptions - </a:t>
            </a:r>
            <a:r>
              <a:rPr lang="ko-KR" altLang="en-US" smtClean="0"/>
              <a:t>계속</a:t>
            </a: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571472" y="1643050"/>
          <a:ext cx="8072494" cy="35295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00330"/>
                <a:gridCol w="5572164"/>
              </a:tblGrid>
              <a:tr h="517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Use case name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/>
                        <a:t>판매 </a:t>
                      </a:r>
                      <a:r>
                        <a:rPr lang="ko-KR" altLang="en-US" sz="1800" dirty="0" smtClean="0"/>
                        <a:t>품목 상세 보기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  <a:tr h="517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Participating actor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/>
                        <a:t>사용자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  <a:tr h="517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Entry condition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dirty="0" smtClean="0"/>
                        <a:t>1. </a:t>
                      </a:r>
                      <a:r>
                        <a:rPr lang="ko-KR" altLang="en-US" sz="1800" dirty="0" smtClean="0"/>
                        <a:t>품목조회</a:t>
                      </a:r>
                      <a:r>
                        <a:rPr lang="en-US" altLang="ko-KR" sz="1800" dirty="0" smtClean="0"/>
                        <a:t>U</a:t>
                      </a:r>
                      <a:r>
                        <a:rPr lang="en-US" altLang="ko-KR" sz="1800" baseline="0" dirty="0" smtClean="0"/>
                        <a:t>I</a:t>
                      </a:r>
                      <a:r>
                        <a:rPr lang="ko-KR" altLang="en-US" sz="1800" baseline="0" dirty="0" smtClean="0"/>
                        <a:t>가 활성화되어있어야 한다</a:t>
                      </a:r>
                      <a:r>
                        <a:rPr lang="en-US" altLang="ko-KR" sz="1800" baseline="0" dirty="0" smtClean="0"/>
                        <a:t>.</a:t>
                      </a:r>
                      <a:endParaRPr lang="en-US" altLang="ko-KR" sz="1800" dirty="0" smtClean="0"/>
                    </a:p>
                  </a:txBody>
                  <a:tcPr anchor="ctr"/>
                </a:tc>
              </a:tr>
              <a:tr h="12702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Flow of events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/>
                        <a:t>2. </a:t>
                      </a:r>
                      <a:r>
                        <a:rPr lang="ko-KR" altLang="en-US" sz="1800" dirty="0" smtClean="0"/>
                        <a:t>상세 내용을 보고 싶은 품목을 선택한다</a:t>
                      </a:r>
                      <a:r>
                        <a:rPr lang="en-US" altLang="ko-KR" sz="1800" dirty="0" smtClean="0"/>
                        <a:t>.</a:t>
                      </a:r>
                    </a:p>
                    <a:p>
                      <a:pPr marL="342900" marR="0" indent="-342900" algn="just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/>
                        <a:t>3. </a:t>
                      </a:r>
                      <a:r>
                        <a:rPr lang="ko-KR" altLang="en-US" sz="1800" dirty="0" smtClean="0"/>
                        <a:t>상세보기 버튼을 클릭한다</a:t>
                      </a:r>
                      <a:r>
                        <a:rPr lang="en-US" altLang="ko-KR" sz="1800" dirty="0" smtClean="0"/>
                        <a:t>.</a:t>
                      </a: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/>
                        <a:t>4. </a:t>
                      </a:r>
                      <a:r>
                        <a:rPr lang="ko-KR" altLang="en-US" sz="1800" dirty="0" smtClean="0"/>
                        <a:t>상세 내용을 확인한다</a:t>
                      </a:r>
                      <a:r>
                        <a:rPr lang="en-US" altLang="ko-KR" sz="1800" dirty="0" smtClean="0"/>
                        <a:t>.</a:t>
                      </a:r>
                      <a:endParaRPr lang="ko-KR" altLang="en-US" sz="1800" dirty="0" smtClean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  <a:tr h="517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Exit condition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Use Case Descriptions - </a:t>
            </a:r>
            <a:r>
              <a:rPr lang="ko-KR" altLang="en-US" smtClean="0"/>
              <a:t>계속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571472" y="1643050"/>
          <a:ext cx="8072494" cy="373153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00330"/>
                <a:gridCol w="5572164"/>
              </a:tblGrid>
              <a:tr h="6905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Use case name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/>
                        <a:t>장바구니 보기</a:t>
                      </a:r>
                      <a:endParaRPr lang="ko-KR" altLang="en-US" sz="1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  <a:tr h="6905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Participating actor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/>
                        <a:t>사용자</a:t>
                      </a:r>
                      <a:endParaRPr lang="ko-KR" altLang="en-US" sz="1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  <a:tr h="6905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Entry condition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 </a:t>
                      </a:r>
                      <a:r>
                        <a:rPr lang="en-US" altLang="ko-KR" sz="180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MainUI</a:t>
                      </a: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가 활성화되어있어야 한다</a:t>
                      </a: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  <a:endParaRPr lang="en-US" altLang="ko-KR" sz="18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6905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Flow of events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/>
                        <a:t>2. </a:t>
                      </a:r>
                      <a:r>
                        <a:rPr lang="ko-KR" altLang="en-US" sz="1800" dirty="0" smtClean="0"/>
                        <a:t>장바구니 보기 버튼을 클릭한다</a:t>
                      </a:r>
                      <a:r>
                        <a:rPr lang="en-US" altLang="ko-KR" sz="1800" dirty="0" smtClean="0"/>
                        <a:t>.</a:t>
                      </a:r>
                      <a:endParaRPr lang="en-US" altLang="ko-KR" sz="1800" dirty="0" smtClean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/>
                        <a:t>3. </a:t>
                      </a:r>
                      <a:r>
                        <a:rPr lang="ko-KR" altLang="en-US" sz="1800" dirty="0" smtClean="0"/>
                        <a:t>장바구니에 등록 된 품목을 확인한다</a:t>
                      </a:r>
                      <a:r>
                        <a:rPr lang="en-US" altLang="ko-KR" sz="1800" dirty="0" smtClean="0"/>
                        <a:t>.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  <a:tr h="6905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Exit condition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31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795</TotalTime>
  <Words>1594</Words>
  <Application>Microsoft Office PowerPoint</Application>
  <PresentationFormat>화면 슬라이드 쇼(4:3)</PresentationFormat>
  <Paragraphs>616</Paragraphs>
  <Slides>65</Slides>
  <Notes>1</Notes>
  <HiddenSlides>1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65</vt:i4>
      </vt:variant>
    </vt:vector>
  </HeadingPairs>
  <TitlesOfParts>
    <vt:vector size="66" baseType="lpstr">
      <vt:lpstr>광장</vt:lpstr>
      <vt:lpstr>도서 판매 시스템</vt:lpstr>
      <vt:lpstr>목차</vt:lpstr>
      <vt:lpstr>시스템 구조도</vt:lpstr>
      <vt:lpstr>시스템 구조도</vt:lpstr>
      <vt:lpstr>UseCase</vt:lpstr>
      <vt:lpstr>Use Case Diagrams</vt:lpstr>
      <vt:lpstr>Use Case Descriptions</vt:lpstr>
      <vt:lpstr>Use Case Descriptions - 계속</vt:lpstr>
      <vt:lpstr>Use Case Descriptions - 계속</vt:lpstr>
      <vt:lpstr>Use Case Descriptions - 계속</vt:lpstr>
      <vt:lpstr>Use Case Descriptions - 계속</vt:lpstr>
      <vt:lpstr>Use Case Descriptions - 계속</vt:lpstr>
      <vt:lpstr>Use Case Descriptions - 계속</vt:lpstr>
      <vt:lpstr>Use Case Descriptions - 계속</vt:lpstr>
      <vt:lpstr>Use Case Descriptions - 계속</vt:lpstr>
      <vt:lpstr>Use Case Descriptions - 계속</vt:lpstr>
      <vt:lpstr>Use Case Descriptions - 계속</vt:lpstr>
      <vt:lpstr>클레스 설계</vt:lpstr>
      <vt:lpstr>Class Diagrams</vt:lpstr>
      <vt:lpstr>Activity Diagram</vt:lpstr>
      <vt:lpstr>Sequence Diagrams - 계속</vt:lpstr>
      <vt:lpstr>Sequence Diagrams - 계속</vt:lpstr>
      <vt:lpstr>Sequence Diagrams - 계속</vt:lpstr>
      <vt:lpstr>Sequence Diagrams - 계속</vt:lpstr>
      <vt:lpstr>Sequence Diagrams - 계속</vt:lpstr>
      <vt:lpstr>Sequence Diagrams - 계속</vt:lpstr>
      <vt:lpstr>Sequence Diagrams - 계속</vt:lpstr>
      <vt:lpstr>Sequence Diagrams - 계속</vt:lpstr>
      <vt:lpstr>Sequence Diagrams - 계속</vt:lpstr>
      <vt:lpstr>Sequence Diagrams - 계속</vt:lpstr>
      <vt:lpstr>주요 자료 구조</vt:lpstr>
      <vt:lpstr>슬라이드 32</vt:lpstr>
      <vt:lpstr>슬라이드 33</vt:lpstr>
      <vt:lpstr>슬라이드 34</vt:lpstr>
      <vt:lpstr>슬라이드 35</vt:lpstr>
      <vt:lpstr>주요 함수 명세</vt:lpstr>
      <vt:lpstr>주요 함수 명세 - 품목조회</vt:lpstr>
      <vt:lpstr>주요 함수 명세 - 도서정보조회</vt:lpstr>
      <vt:lpstr>주요 함수 명세 - 판매품목상세보기</vt:lpstr>
      <vt:lpstr>주요 함수 명세 – 장바구니 보기</vt:lpstr>
      <vt:lpstr>주요 함수 명세 – 장바구니 내역조회</vt:lpstr>
      <vt:lpstr>주요 함수 명세 – 장바구니 담기</vt:lpstr>
      <vt:lpstr>주요 함수 명세 – 장바구니 빼기</vt:lpstr>
      <vt:lpstr>주요 함수 명세 – 주문 등록</vt:lpstr>
      <vt:lpstr>주요 함수 명세 – 주문 조회</vt:lpstr>
      <vt:lpstr>주요 함수 명세 – 주문 내역 조회</vt:lpstr>
      <vt:lpstr>주요 함수 명세 – 주문 취소</vt:lpstr>
      <vt:lpstr>주요 함수 명세 – 결제</vt:lpstr>
      <vt:lpstr>주요 함수 명세 – 관리자 로그인</vt:lpstr>
      <vt:lpstr>주요 함수 명세 – 배송</vt:lpstr>
      <vt:lpstr>User Interface</vt:lpstr>
      <vt:lpstr>User Interface – 사용자 메인 화면</vt:lpstr>
      <vt:lpstr>User Interface- 도서 검색 화면</vt:lpstr>
      <vt:lpstr>User Interface – 도서 검색 결과</vt:lpstr>
      <vt:lpstr>User Interface – 도서 상세 보기</vt:lpstr>
      <vt:lpstr>User Interface – 장바구니 담기 결과</vt:lpstr>
      <vt:lpstr>User Interface – 장바구니 조회(빼기전)</vt:lpstr>
      <vt:lpstr>User Interface – 장바구니 조회(빼기후)</vt:lpstr>
      <vt:lpstr>User Interface – 주문 화면</vt:lpstr>
      <vt:lpstr>User Interface – 주문 결과</vt:lpstr>
      <vt:lpstr>User Interface – 주문 내역 조회</vt:lpstr>
      <vt:lpstr>User Interface – 주문 내역 조회 화면</vt:lpstr>
      <vt:lpstr>User Interface – 관리자 로그인</vt:lpstr>
      <vt:lpstr>User Interface – 주문 조회(배송전)</vt:lpstr>
      <vt:lpstr>User Interface – 주문 조회(배송후)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도서 판매 시스템</dc:title>
  <dc:creator>h2dh</dc:creator>
  <cp:lastModifiedBy>bluelimn</cp:lastModifiedBy>
  <cp:revision>88</cp:revision>
  <dcterms:created xsi:type="dcterms:W3CDTF">2008-12-17T12:43:23Z</dcterms:created>
  <dcterms:modified xsi:type="dcterms:W3CDTF">2008-12-18T15:00:09Z</dcterms:modified>
</cp:coreProperties>
</file>